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0"/>
  </p:notesMasterIdLst>
  <p:sldIdLst>
    <p:sldId id="256" r:id="rId2"/>
    <p:sldId id="311" r:id="rId3"/>
    <p:sldId id="309" r:id="rId4"/>
    <p:sldId id="314" r:id="rId5"/>
    <p:sldId id="315" r:id="rId6"/>
    <p:sldId id="312" r:id="rId7"/>
    <p:sldId id="313" r:id="rId8"/>
    <p:sldId id="293" r:id="rId9"/>
    <p:sldId id="296" r:id="rId10"/>
    <p:sldId id="321" r:id="rId11"/>
    <p:sldId id="322" r:id="rId12"/>
    <p:sldId id="300" r:id="rId13"/>
    <p:sldId id="287" r:id="rId14"/>
    <p:sldId id="316" r:id="rId15"/>
    <p:sldId id="317" r:id="rId16"/>
    <p:sldId id="318" r:id="rId17"/>
    <p:sldId id="319" r:id="rId18"/>
    <p:sldId id="32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>
      <p:cViewPr varScale="1">
        <p:scale>
          <a:sx n="110" d="100"/>
          <a:sy n="110" d="100"/>
        </p:scale>
        <p:origin x="1782" y="114"/>
      </p:cViewPr>
      <p:guideLst>
        <p:guide orient="horz" pos="336"/>
        <p:guide orient="horz" pos="624"/>
        <p:guide pos="2880"/>
        <p:guide pos="239"/>
        <p:guide pos="576"/>
        <p:guide orient="horz" pos="3984"/>
        <p:guide orient="horz" pos="7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7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Karkang/YeongHun_portfol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url.kr/6vkbpj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만화 영화, 스케치, 예술, 아니메이(가) 표시된 사진&#10;&#10;자동 생성된 설명">
            <a:extLst>
              <a:ext uri="{FF2B5EF4-FFF2-40B4-BE49-F238E27FC236}">
                <a16:creationId xmlns:a16="http://schemas.microsoft.com/office/drawing/2014/main" id="{2A75508C-3A74-135B-C802-3E40C712F0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400"/>
            <a:ext cx="6736408" cy="3276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397913"/>
            <a:ext cx="838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</a:t>
            </a:r>
            <a:r>
              <a:rPr lang="en-US" altLang="ko-KR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9413" y="54012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  <a:p>
            <a:pPr algn="r"/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010 4462 2064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엘소드의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약점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편의성이나 콘텐츠 설명의 부족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사진 첨부하기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전문직업 선택같이 차후 필요할지도 모르는 콘텐츠에 대한 설명이 없음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리티아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처럼 일반적인 진행이 아닌 캐릭터들에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대한 주의 사항이 없음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초반부 신규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복귀 유저의 콘텐츠 부족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간소화되었지만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콘텐츠에 진입하기까지 던전 외 콘텐츠가 없음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던전 진행도 시간이 걸려서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콘텐츠 진입 전 유저의 이탈 가능성 높음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육성 편의성을 제공하거나 환기용 콘텐츠를 낮은 레벨에 오픈하는 방법 등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게임의 전체적인 완성도 하락으로 보일 수 있으니 추가 필요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리티아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경우 기존에 알던 게임 경험과 너무 달라 이탈할 가능성이 있어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시스템적으로 주의 사항이나 게임 진행 후 생성 가능하도록 할 필요성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있음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편의성 예시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메이플스토리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D744A-2A5F-7FC5-46E5-54EA8541BA48}"/>
              </a:ext>
            </a:extLst>
          </p:cNvPr>
          <p:cNvSpPr txBox="1"/>
          <p:nvPr/>
        </p:nvSpPr>
        <p:spPr>
          <a:xfrm>
            <a:off x="6705600" y="55518"/>
            <a:ext cx="225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6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125-2873-C021-5EFB-056E4BB4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580AA7-1199-A520-DCD5-C395421CD3E5}"/>
              </a:ext>
            </a:extLst>
          </p:cNvPr>
          <p:cNvSpPr txBox="1"/>
          <p:nvPr/>
        </p:nvSpPr>
        <p:spPr>
          <a:xfrm>
            <a:off x="4572000" y="1143000"/>
            <a:ext cx="4114800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달성 보상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스토리 완료 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물약 같은 소모품이나 다음 스토리 진행에 필요한 장비 지급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단계별로 보상을 지급함으로써 스토리를 진행할 동기 제공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미션 완료 보상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스토리 완료 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스펙업에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필요한 재료나 다른 콘텐츠의 필요 아이템을 제공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스토리를 아는 유저도 최종 보상을 보고 플레이하도록 유도 가능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단순히 던전을 클리어하는 게 아닌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단기적인 목표를 제공해 게임에 적응하도록 유도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18CDEA-869A-7493-4194-BFBF35979B78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유사 사례 분석 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로스트아크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03A16F-C056-D169-2120-1172C59D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altLang="ko-KR" dirty="0"/>
              <a:t>/18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A4C794-9D2F-5D82-80D0-70A96792FD33}"/>
              </a:ext>
            </a:extLst>
          </p:cNvPr>
          <p:cNvGrpSpPr/>
          <p:nvPr/>
        </p:nvGrpSpPr>
        <p:grpSpPr>
          <a:xfrm>
            <a:off x="379413" y="1828800"/>
            <a:ext cx="4192588" cy="3472783"/>
            <a:chOff x="379412" y="1143000"/>
            <a:chExt cx="4192588" cy="3472783"/>
          </a:xfrm>
        </p:grpSpPr>
        <p:pic>
          <p:nvPicPr>
            <p:cNvPr id="12" name="그림 11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CA09B5B-9648-6945-0B9D-B5DED2E6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2" y="1143000"/>
              <a:ext cx="4192587" cy="3198939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슬라이드 번호 개체 틀 2">
              <a:extLst>
                <a:ext uri="{FF2B5EF4-FFF2-40B4-BE49-F238E27FC236}">
                  <a16:creationId xmlns:a16="http://schemas.microsoft.com/office/drawing/2014/main" id="{30BACEEF-0EA8-6457-4A8C-90E780D3B599}"/>
                </a:ext>
              </a:extLst>
            </p:cNvPr>
            <p:cNvSpPr txBox="1">
              <a:spLocks/>
            </p:cNvSpPr>
            <p:nvPr/>
          </p:nvSpPr>
          <p:spPr>
            <a:xfrm>
              <a:off x="379412" y="4341939"/>
              <a:ext cx="4192588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그림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로스트아크의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스토리 익스프레스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46D921-F234-719B-9944-CB427396A0BB}"/>
              </a:ext>
            </a:extLst>
          </p:cNvPr>
          <p:cNvSpPr txBox="1"/>
          <p:nvPr/>
        </p:nvSpPr>
        <p:spPr>
          <a:xfrm>
            <a:off x="5943600" y="55518"/>
            <a:ext cx="301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125-2873-C021-5EFB-056E4BB4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580AA7-1199-A520-DCD5-C395421CD3E5}"/>
              </a:ext>
            </a:extLst>
          </p:cNvPr>
          <p:cNvSpPr txBox="1"/>
          <p:nvPr/>
        </p:nvSpPr>
        <p:spPr>
          <a:xfrm>
            <a:off x="4572000" y="1143000"/>
            <a:ext cx="41148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미션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레벨 별 맛보기 콘텐츠나 특정 레벨 달성 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재료 지급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콘텐츠 진입 전 미리 콘텐츠를 경험하게 함으로써 해당 콘텐츠에 대한 두려움을 줄이는 역할</a:t>
            </a:r>
            <a:endParaRPr lang="en-US" altLang="ko-KR" sz="16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일일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주간 미션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미션 달성 시 이벤트 코인 및 장비 성장 재료 지급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기본적인 시스템을 경험하여 이벤트 종료 후에도 지속적으로 플레이하도록 유도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콘텐츠에서 최신 콘텐츠로 이어지도록 설계하여 게임 진행 가이드라인을 제공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18CDEA-869A-7493-4194-BFBF35979B78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유사 사례 분석 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던전앤파이터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03A16F-C056-D169-2120-1172C59D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altLang="ko-KR" dirty="0"/>
              <a:t>/18</a:t>
            </a:r>
            <a:endParaRPr 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78CFEE-A3D5-2F6C-D4AC-436DA0FFF1F1}"/>
              </a:ext>
            </a:extLst>
          </p:cNvPr>
          <p:cNvGrpSpPr/>
          <p:nvPr/>
        </p:nvGrpSpPr>
        <p:grpSpPr>
          <a:xfrm>
            <a:off x="379413" y="1905000"/>
            <a:ext cx="4215447" cy="3347736"/>
            <a:chOff x="379413" y="1143000"/>
            <a:chExt cx="4215447" cy="3347736"/>
          </a:xfrm>
        </p:grpSpPr>
        <p:pic>
          <p:nvPicPr>
            <p:cNvPr id="9" name="그림 8" descr="텍스트, 스크린샷, 소프트웨어, 멀티미디어이(가) 표시된 사진&#10;&#10;자동 생성된 설명">
              <a:extLst>
                <a:ext uri="{FF2B5EF4-FFF2-40B4-BE49-F238E27FC236}">
                  <a16:creationId xmlns:a16="http://schemas.microsoft.com/office/drawing/2014/main" id="{131FDE4A-AE00-2EAA-978F-5107E8C7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1143000"/>
              <a:ext cx="4192587" cy="30738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슬라이드 번호 개체 틀 2">
              <a:extLst>
                <a:ext uri="{FF2B5EF4-FFF2-40B4-BE49-F238E27FC236}">
                  <a16:creationId xmlns:a16="http://schemas.microsoft.com/office/drawing/2014/main" id="{122CD50D-E9F2-5BBF-4C41-3C8F1AA93CBA}"/>
                </a:ext>
              </a:extLst>
            </p:cNvPr>
            <p:cNvSpPr txBox="1">
              <a:spLocks/>
            </p:cNvSpPr>
            <p:nvPr/>
          </p:nvSpPr>
          <p:spPr>
            <a:xfrm>
              <a:off x="402273" y="4216892"/>
              <a:ext cx="4192587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그림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던전앤파이터의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헌터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&amp;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비질란테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고속 성장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BC220C-3E11-7749-58FA-7EF92D77D7D2}"/>
              </a:ext>
            </a:extLst>
          </p:cNvPr>
          <p:cNvSpPr txBox="1"/>
          <p:nvPr/>
        </p:nvSpPr>
        <p:spPr>
          <a:xfrm>
            <a:off x="6934200" y="55518"/>
            <a:ext cx="202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0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CCBD91A-BBA9-ED24-9670-A81202AA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6" y="533401"/>
            <a:ext cx="7553739" cy="5791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4CC3472-E896-0F97-DDD1-79842F22B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43" y="2133600"/>
            <a:ext cx="5875867" cy="1716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4380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0D2BD72-11C3-31B2-69FF-3696441F7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41420"/>
            <a:ext cx="7004838" cy="5783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CF182CA-F1FA-9EBC-CCD0-81C0A04FB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81200"/>
            <a:ext cx="5257800" cy="2763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4798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44209A1-35CC-3E1E-45AB-23213DCC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2" y="535167"/>
            <a:ext cx="6755903" cy="5789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974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DD0A3AD-3494-7CCA-EF0A-310AC43F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50119"/>
            <a:ext cx="6564386" cy="57744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1222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1841D96-3EE4-F321-3538-FAC751142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33400"/>
            <a:ext cx="7685283" cy="579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982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178BD13-323C-501C-B0B5-173C25082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41421"/>
            <a:ext cx="7407467" cy="5783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440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8229600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(3~7p)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경력기술서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(6~12p)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선정 이유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엘소드의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강점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엘소드의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약점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유사 사례 분석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리포트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(13~18p)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806D-D6B9-2A58-F886-F43FCB821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9CC218-F245-35F4-8366-711FEB1710A2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EF965018-7C51-19DF-C6C5-221EB6AC4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8" y="1908261"/>
            <a:ext cx="1734312" cy="2313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3CB85-E584-A268-FE9F-8B12CA36422A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37720D-F5C2-BAB2-1B24-9FA59B50904A}"/>
              </a:ext>
            </a:extLst>
          </p:cNvPr>
          <p:cNvSpPr/>
          <p:nvPr/>
        </p:nvSpPr>
        <p:spPr>
          <a:xfrm>
            <a:off x="2362200" y="1143000"/>
            <a:ext cx="6398033" cy="5181600"/>
          </a:xfrm>
          <a:prstGeom prst="roundRect">
            <a:avLst/>
          </a:prstGeom>
          <a:solidFill>
            <a:srgbClr val="CFE8FF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B59D62C-C5FD-AFF6-E1E0-F104CF3DAE6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/18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EC7CB-471A-441A-DFC0-444B1505F687}"/>
              </a:ext>
            </a:extLst>
          </p:cNvPr>
          <p:cNvSpPr/>
          <p:nvPr/>
        </p:nvSpPr>
        <p:spPr>
          <a:xfrm>
            <a:off x="2503967" y="1581558"/>
            <a:ext cx="297969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이름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(Kang Yeong Hun)</a:t>
            </a:r>
          </a:p>
          <a:p>
            <a:b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</a:t>
            </a:r>
            <a:r>
              <a:rPr lang="en-US" altLang="ko-KR" sz="1400" dirty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전화번호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010 4462 2064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경상북도 포항시 </a:t>
            </a:r>
            <a:r>
              <a:rPr lang="ko-KR" altLang="en-US" sz="14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용흥동</a:t>
            </a:r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개월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ISTQB CTFL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b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- 2024.05. ~ 2024.09. </a:t>
            </a:r>
            <a:r>
              <a:rPr lang="ko-KR" altLang="en-US" sz="12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sz="12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제노니아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크로노브레이크</a:t>
            </a:r>
            <a:r>
              <a:rPr lang="ko-KR" altLang="en-US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TW </a:t>
            </a:r>
            <a:r>
              <a:rPr lang="ko-KR" altLang="en-US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런칭</a:t>
            </a:r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- 2024.01.04. ~ 2024.02.26.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‘QA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- 2022.12.07. 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)STA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테스팅컨설팅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‘실무 중심의 테스트 기초 교육’ 수료</a:t>
            </a:r>
            <a:endParaRPr lang="en-US" altLang="ko-KR" sz="1200" kern="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BCF3E4-4538-D26B-E4ED-11DBE9CFD0DD}"/>
              </a:ext>
            </a:extLst>
          </p:cNvPr>
          <p:cNvGrpSpPr/>
          <p:nvPr/>
        </p:nvGrpSpPr>
        <p:grpSpPr>
          <a:xfrm>
            <a:off x="5391902" y="1581558"/>
            <a:ext cx="3310430" cy="1943335"/>
            <a:chOff x="5391902" y="1581558"/>
            <a:chExt cx="3310430" cy="194333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AB0071-D923-95DB-86B9-27BBAEB3B875}"/>
                </a:ext>
              </a:extLst>
            </p:cNvPr>
            <p:cNvSpPr/>
            <p:nvPr/>
          </p:nvSpPr>
          <p:spPr>
            <a:xfrm>
              <a:off x="5391902" y="1581558"/>
              <a:ext cx="2889070" cy="1933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스킬</a:t>
              </a:r>
              <a:endParaRPr lang="en-US" altLang="ko-KR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버그 리포트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테스트케이스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문서 작성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JIRA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Excel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커뮤니케이션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99CE73-ECE2-729E-E3CD-A89AF2388EFD}"/>
                </a:ext>
              </a:extLst>
            </p:cNvPr>
            <p:cNvSpPr/>
            <p:nvPr/>
          </p:nvSpPr>
          <p:spPr>
            <a:xfrm>
              <a:off x="6446904" y="1928314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673B4E4-E384-7006-DCE8-FA18D67110E6}"/>
                </a:ext>
              </a:extLst>
            </p:cNvPr>
            <p:cNvSpPr/>
            <p:nvPr/>
          </p:nvSpPr>
          <p:spPr>
            <a:xfrm>
              <a:off x="6446904" y="2202481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AEA3A2-A5B0-A1F4-69EC-D381D88472C4}"/>
                </a:ext>
              </a:extLst>
            </p:cNvPr>
            <p:cNvSpPr/>
            <p:nvPr/>
          </p:nvSpPr>
          <p:spPr>
            <a:xfrm>
              <a:off x="6446904" y="2476648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A4972C-2D1C-DB36-7D02-55E755EC740E}"/>
                </a:ext>
              </a:extLst>
            </p:cNvPr>
            <p:cNvSpPr/>
            <p:nvPr/>
          </p:nvSpPr>
          <p:spPr>
            <a:xfrm>
              <a:off x="6446904" y="2754461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B7E966-FCB1-D729-843C-DC1A5EEBA349}"/>
                </a:ext>
              </a:extLst>
            </p:cNvPr>
            <p:cNvSpPr/>
            <p:nvPr/>
          </p:nvSpPr>
          <p:spPr>
            <a:xfrm>
              <a:off x="6446462" y="3028628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B398B72-1478-506C-538E-6D0CB7C7FD6C}"/>
                </a:ext>
              </a:extLst>
            </p:cNvPr>
            <p:cNvSpPr/>
            <p:nvPr/>
          </p:nvSpPr>
          <p:spPr>
            <a:xfrm>
              <a:off x="6446462" y="3302795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488AE7-3FCC-F689-B667-61E4F548814C}"/>
                </a:ext>
              </a:extLst>
            </p:cNvPr>
            <p:cNvSpPr txBox="1"/>
            <p:nvPr/>
          </p:nvSpPr>
          <p:spPr>
            <a:xfrm>
              <a:off x="8162743" y="1841169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E8677D-F902-A8AB-B84A-D7FD43090D5A}"/>
                </a:ext>
              </a:extLst>
            </p:cNvPr>
            <p:cNvSpPr txBox="1"/>
            <p:nvPr/>
          </p:nvSpPr>
          <p:spPr>
            <a:xfrm>
              <a:off x="8162743" y="2120597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25684-40AB-39FE-C67A-3EE9F92AF2D9}"/>
                </a:ext>
              </a:extLst>
            </p:cNvPr>
            <p:cNvSpPr txBox="1"/>
            <p:nvPr/>
          </p:nvSpPr>
          <p:spPr>
            <a:xfrm>
              <a:off x="8162743" y="2400855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D2D23-8D6B-4462-85D1-3E3B92E7C669}"/>
                </a:ext>
              </a:extLst>
            </p:cNvPr>
            <p:cNvSpPr txBox="1"/>
            <p:nvPr/>
          </p:nvSpPr>
          <p:spPr>
            <a:xfrm>
              <a:off x="8162743" y="2669796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307315-8B24-4141-D82A-A49A3A4EBD85}"/>
                </a:ext>
              </a:extLst>
            </p:cNvPr>
            <p:cNvSpPr txBox="1"/>
            <p:nvPr/>
          </p:nvSpPr>
          <p:spPr>
            <a:xfrm>
              <a:off x="8165170" y="2944647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85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04CDE0-EB69-1328-F3E2-EBB8C6D5623B}"/>
                </a:ext>
              </a:extLst>
            </p:cNvPr>
            <p:cNvSpPr txBox="1"/>
            <p:nvPr/>
          </p:nvSpPr>
          <p:spPr>
            <a:xfrm>
              <a:off x="8163910" y="3217116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3813E9-788D-B712-BA68-BEB3010BC287}"/>
                </a:ext>
              </a:extLst>
            </p:cNvPr>
            <p:cNvSpPr/>
            <p:nvPr/>
          </p:nvSpPr>
          <p:spPr>
            <a:xfrm>
              <a:off x="6451118" y="1929783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94F1F7D-5CF3-E33D-2692-441BBC3AA60F}"/>
                </a:ext>
              </a:extLst>
            </p:cNvPr>
            <p:cNvSpPr/>
            <p:nvPr/>
          </p:nvSpPr>
          <p:spPr>
            <a:xfrm>
              <a:off x="6446019" y="2206462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A18AAF4-47F7-47B0-FC2A-FB9D12D8731E}"/>
                </a:ext>
              </a:extLst>
            </p:cNvPr>
            <p:cNvSpPr/>
            <p:nvPr/>
          </p:nvSpPr>
          <p:spPr>
            <a:xfrm>
              <a:off x="6446019" y="2480294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29BA210-A051-8CFF-94A1-A76DBB3BDFEB}"/>
                </a:ext>
              </a:extLst>
            </p:cNvPr>
            <p:cNvSpPr/>
            <p:nvPr/>
          </p:nvSpPr>
          <p:spPr>
            <a:xfrm>
              <a:off x="6454434" y="2765277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4A45D6A-2E77-0E06-D593-840650F55CFF}"/>
                </a:ext>
              </a:extLst>
            </p:cNvPr>
            <p:cNvSpPr/>
            <p:nvPr/>
          </p:nvSpPr>
          <p:spPr>
            <a:xfrm>
              <a:off x="6437391" y="3302795"/>
              <a:ext cx="1483234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57A60B8-5FFF-C156-07A2-2ADBE3272804}"/>
                </a:ext>
              </a:extLst>
            </p:cNvPr>
            <p:cNvSpPr/>
            <p:nvPr/>
          </p:nvSpPr>
          <p:spPr>
            <a:xfrm>
              <a:off x="6446462" y="3035798"/>
              <a:ext cx="1336891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DB79FD-6906-AD6D-F12F-41BA7B2DDF82}"/>
              </a:ext>
            </a:extLst>
          </p:cNvPr>
          <p:cNvSpPr txBox="1"/>
          <p:nvPr/>
        </p:nvSpPr>
        <p:spPr>
          <a:xfrm>
            <a:off x="456384" y="4376033"/>
            <a:ext cx="1734312" cy="1200329"/>
          </a:xfrm>
          <a:prstGeom prst="rect">
            <a:avLst/>
          </a:prstGeom>
          <a:solidFill>
            <a:srgbClr val="CFE8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발전하는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  <a:p>
            <a:pPr algn="ctr"/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73456-B899-16FB-B417-2D22BE61E634}"/>
              </a:ext>
            </a:extLst>
          </p:cNvPr>
          <p:cNvSpPr txBox="1"/>
          <p:nvPr/>
        </p:nvSpPr>
        <p:spPr>
          <a:xfrm>
            <a:off x="6073078" y="5100328"/>
            <a:ext cx="1923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깃허브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1" name="그림 10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5308A78-4988-4630-7BCD-08B0260794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91" y="3947611"/>
            <a:ext cx="1136468" cy="1136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6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/18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3429000"/>
            <a:ext cx="822443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회사명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WZ-QA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직책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QA/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테스터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근무기간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2024.05 ~ 2024.09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업무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 업데이트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대만 런칭 스펙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 업데이트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대만 런칭 스펙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이슈 대응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내 전체 데이터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확률과 기획서 비교 검증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부적합 공통화 리스트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 구동 체크리스트 확인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제노니아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크로노브레이크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TW</a:t>
            </a: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JIRA, Google Sheet/Drive</a:t>
            </a:r>
          </a:p>
          <a:p>
            <a:pPr marL="2628900" lvl="5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퇴직 사유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복학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졸업 예정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위해 퇴직하였습니다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경력기술서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 descr="텍스트, 불, 스크린샷, 열이(가) 표시된 사진&#10;&#10;자동 생성된 설명">
            <a:extLst>
              <a:ext uri="{FF2B5EF4-FFF2-40B4-BE49-F238E27FC236}">
                <a16:creationId xmlns:a16="http://schemas.microsoft.com/office/drawing/2014/main" id="{BDE13D14-5AA7-A576-4D49-D20BF3F03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4" y="1143000"/>
            <a:ext cx="3845650" cy="2163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아니메, 소설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E561E46F-2D22-C4AF-19B8-B6480A08B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2999"/>
            <a:ext cx="3876933" cy="2175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2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6419D2-B886-A31F-52C0-F21B4F11C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46610"/>
              </p:ext>
            </p:extLst>
          </p:nvPr>
        </p:nvGraphicFramePr>
        <p:xfrm>
          <a:off x="379413" y="1139652"/>
          <a:ext cx="8307387" cy="5184948"/>
        </p:xfrm>
        <a:graphic>
          <a:graphicData uri="http://schemas.openxmlformats.org/drawingml/2006/table">
            <a:tbl>
              <a:tblPr/>
              <a:tblGrid>
                <a:gridCol w="8307387">
                  <a:extLst>
                    <a:ext uri="{9D8B030D-6E8A-4147-A177-3AD203B41FA5}">
                      <a16:colId xmlns:a16="http://schemas.microsoft.com/office/drawing/2014/main" val="2462641982"/>
                    </a:ext>
                  </a:extLst>
                </a:gridCol>
              </a:tblGrid>
              <a:tr h="51849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32421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/18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경력기술서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CF3BE7C-838B-0BB3-6320-405C4C3789F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55111870"/>
              </p:ext>
            </p:extLst>
          </p:nvPr>
        </p:nvGraphicFramePr>
        <p:xfrm>
          <a:off x="379413" y="1143000"/>
          <a:ext cx="8307388" cy="5181600"/>
        </p:xfrm>
        <a:graphic>
          <a:graphicData uri="http://schemas.openxmlformats.org/drawingml/2006/table">
            <a:tbl>
              <a:tblPr/>
              <a:tblGrid>
                <a:gridCol w="992187">
                  <a:extLst>
                    <a:ext uri="{9D8B030D-6E8A-4147-A177-3AD203B41FA5}">
                      <a16:colId xmlns:a16="http://schemas.microsoft.com/office/drawing/2014/main" val="142314861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275014974"/>
                    </a:ext>
                  </a:extLst>
                </a:gridCol>
                <a:gridCol w="4247754">
                  <a:extLst>
                    <a:ext uri="{9D8B030D-6E8A-4147-A177-3AD203B41FA5}">
                      <a16:colId xmlns:a16="http://schemas.microsoft.com/office/drawing/2014/main" val="3884703407"/>
                    </a:ext>
                  </a:extLst>
                </a:gridCol>
                <a:gridCol w="2076847">
                  <a:extLst>
                    <a:ext uri="{9D8B030D-6E8A-4147-A177-3AD203B41FA5}">
                      <a16:colId xmlns:a16="http://schemas.microsoft.com/office/drawing/2014/main" val="70907532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근무기간</a:t>
                      </a: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직위</a:t>
                      </a: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담당업무</a:t>
                      </a: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최종연봉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만원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5961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근무처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직책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상세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이직사유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164979"/>
                  </a:ext>
                </a:extLst>
              </a:tr>
              <a:tr h="1914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2024.05 ~ 2024.09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사원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 업데이트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대만 런칭 스펙 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QA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및 이슈 대응</a:t>
                      </a:r>
                      <a:endParaRPr lang="en-US" altLang="ko-KR" sz="14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7429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 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– 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라카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폐허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시련의 전당 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층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공성전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그림자 전장 시즌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전제 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개선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기타 이벤트 던전</a:t>
                      </a:r>
                      <a:endParaRPr lang="en-US" altLang="ko-KR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7429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대만 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서브 퀘스트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메뉴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런칭 스펙 콘텐츠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런칭 이후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기타 이벤트 던전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endParaRPr lang="en-US" altLang="ko-KR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내 전체 데이터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확률과 기획서 비교 검증</a:t>
                      </a:r>
                      <a:endParaRPr lang="en-US" altLang="ko-KR" sz="14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7429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페어리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코스튬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일반 소환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실링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소환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합성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성장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아이템 제작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보스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던전 드랍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마을 의뢰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각인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봉인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천마석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분해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강화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재련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개화 등 확률 존재하는 콘텐츠 전반 검증</a:t>
                      </a:r>
                      <a:endParaRPr lang="en-US" altLang="ko-KR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endParaRPr lang="en-US" altLang="ko-KR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부적합 공통화 리스트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기본 구동 체크리스트 확인</a:t>
                      </a:r>
                      <a:endParaRPr lang="en-US" altLang="ko-KR" sz="14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7429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기존 발생 이슈 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재발생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확인 및 체크리스트 진행</a:t>
                      </a:r>
                      <a:endParaRPr lang="en-US" altLang="ko-KR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/>
                      <a:endParaRPr lang="en-US" altLang="ko-KR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Tool : JIRA,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Goolge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Sheet/Drive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3,010 (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만원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49181"/>
                  </a:ext>
                </a:extLst>
              </a:tr>
              <a:tr h="25046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복학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졸업 예정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위해 퇴직했습니다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84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0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/</a:t>
            </a:r>
            <a:r>
              <a:rPr lang="en-US" altLang="ko-KR" dirty="0"/>
              <a:t>18</a:t>
            </a:r>
            <a:endParaRPr lang="en-US" dirty="0"/>
          </a:p>
        </p:txBody>
      </p:sp>
      <p:pic>
        <p:nvPicPr>
          <p:cNvPr id="4" name="그림 3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26BD7ADB-FFDE-6B82-12BA-486C3A197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2851485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E10F6F86-CBF5-D7F7-431E-ED268154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6161428" y="1143000"/>
            <a:ext cx="2453409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5689746-925B-E49D-E683-E9575175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65" y="1143000"/>
            <a:ext cx="2859274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4333DF85-FD3E-EA19-56B9-6376FE5A7738}"/>
              </a:ext>
            </a:extLst>
          </p:cNvPr>
          <p:cNvSpPr txBox="1">
            <a:spLocks/>
          </p:cNvSpPr>
          <p:nvPr/>
        </p:nvSpPr>
        <p:spPr>
          <a:xfrm>
            <a:off x="388938" y="5257800"/>
            <a:ext cx="2851485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9C4EA8F-6BAD-E008-D448-C949BA7D4CCC}"/>
              </a:ext>
            </a:extLst>
          </p:cNvPr>
          <p:cNvSpPr txBox="1">
            <a:spLocks/>
          </p:cNvSpPr>
          <p:nvPr/>
        </p:nvSpPr>
        <p:spPr>
          <a:xfrm>
            <a:off x="3262965" y="5257800"/>
            <a:ext cx="2859274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실무 중심의 테스트 기초 교육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2DCE26A9-EFA5-9300-363D-E5104DEE6F5A}"/>
              </a:ext>
            </a:extLst>
          </p:cNvPr>
          <p:cNvSpPr txBox="1">
            <a:spLocks/>
          </p:cNvSpPr>
          <p:nvPr/>
        </p:nvSpPr>
        <p:spPr>
          <a:xfrm>
            <a:off x="6161428" y="5257800"/>
            <a:ext cx="2453409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Foundation Level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5620871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CTFL Mobile Application Testing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자격증과 외국어 시험을 준비하는 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되기 위해 노력 중입니다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/</a:t>
            </a:r>
            <a:r>
              <a:rPr lang="en-US" altLang="ko-KR" dirty="0"/>
              <a:t>18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5620871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게임명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 정도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과금 유무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플레이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 경험 요약 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후 플레이 경험을 정리해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분석의 신뢰도를 높이고 있습니다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F357B-86BF-52FB-F69C-9A9BE6DF93C2}"/>
              </a:ext>
            </a:extLst>
          </p:cNvPr>
          <p:cNvSpPr txBox="1"/>
          <p:nvPr/>
        </p:nvSpPr>
        <p:spPr>
          <a:xfrm>
            <a:off x="152400" y="89525"/>
            <a:ext cx="6781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깃허브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https://url.kr/6vkbpj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75E70-3D3A-B7BA-C1BE-6AAB2B306A2B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BF7539D5-288A-CF88-C302-194FB5CB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6" y="1113864"/>
            <a:ext cx="7094139" cy="4485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19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C225-0FCC-6185-125F-938CAD19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460FE-99E0-EFB8-A169-9D6EBFA0C6FA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9FF03-BD42-6F4C-BBC5-367E01B8705A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선정 이유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63F9-D4FB-5887-9421-65A98024CF3C}"/>
              </a:ext>
            </a:extLst>
          </p:cNvPr>
          <p:cNvSpPr txBox="1"/>
          <p:nvPr/>
        </p:nvSpPr>
        <p:spPr>
          <a:xfrm>
            <a:off x="3100388" y="1177834"/>
            <a:ext cx="5586411" cy="5148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16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동안 서비스 중인 온라인 게임</a:t>
            </a:r>
            <a:endParaRPr lang="en-US" altLang="ko-KR" sz="2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방대한 분량의 스토리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대체할 수 없는 게임성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유려한 일러스트와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인게임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더빙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특유의 컨트롤 재미와 액션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 라인의 다양성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편의성이나 콘텐츠 설명의 부족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초반부 신규 유저의 콘텐츠 부족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6348B9-0028-5829-A246-260D248AC464}"/>
              </a:ext>
            </a:extLst>
          </p:cNvPr>
          <p:cNvGraphicFramePr>
            <a:graphicFrameLocks noGrp="1"/>
          </p:cNvGraphicFramePr>
          <p:nvPr/>
        </p:nvGraphicFramePr>
        <p:xfrm>
          <a:off x="392748" y="1177834"/>
          <a:ext cx="2692400" cy="4627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085">
                  <a:extLst>
                    <a:ext uri="{9D8B030D-6E8A-4147-A177-3AD203B41FA5}">
                      <a16:colId xmlns:a16="http://schemas.microsoft.com/office/drawing/2014/main" val="3843630967"/>
                    </a:ext>
                  </a:extLst>
                </a:gridCol>
                <a:gridCol w="1598315">
                  <a:extLst>
                    <a:ext uri="{9D8B030D-6E8A-4147-A177-3AD203B41FA5}">
                      <a16:colId xmlns:a16="http://schemas.microsoft.com/office/drawing/2014/main" val="3123136621"/>
                    </a:ext>
                  </a:extLst>
                </a:gridCol>
              </a:tblGrid>
              <a:tr h="1798954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72449"/>
                  </a:ext>
                </a:extLst>
              </a:tr>
              <a:tr h="6312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엘소드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29780"/>
                  </a:ext>
                </a:extLst>
              </a:tr>
              <a:tr h="5404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출시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2007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27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73205"/>
                  </a:ext>
                </a:extLst>
              </a:tr>
              <a:tr h="552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KOG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09156"/>
                  </a:ext>
                </a:extLst>
              </a:tr>
              <a:tr h="552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플랫포머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액션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71140"/>
                  </a:ext>
                </a:extLst>
              </a:tr>
              <a:tr h="552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529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1BFD73-0E95-1BFC-A0B2-2C0AAA1B2271}"/>
              </a:ext>
            </a:extLst>
          </p:cNvPr>
          <p:cNvSpPr txBox="1"/>
          <p:nvPr/>
        </p:nvSpPr>
        <p:spPr>
          <a:xfrm>
            <a:off x="6934200" y="55518"/>
            <a:ext cx="202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엘소드의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강점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유려한 일러스트와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인게임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더빙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16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동안 서비스 중임에도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창작이 활성화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되어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있을 정도로 유명한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스토리부터 마을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NPC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까지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 더빙에 가까운 높은 퀄리티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대체 불가능한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엘소트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특유의 컨트롤 재미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게이지를 사용한 스킬 시스템과 커맨드 공격의 조합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명의 캐릭터와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 라인의 다양성에서 나오는 재미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과거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엘소드를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했던 유저라면 장점은 알고 있을 가능성 높음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복귀 유저의 유치를 위해 육성 편의성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이벤트 없이 시작하기에 초반 스토리 구간에 과한 시간 소모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육성 편의성을 제공해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스토리 구간을 훑으며 후반 콘텐츠에 진입하도록 유도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육성 편의성 예시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로스트아크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스토리 익스프레스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던파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고속 성장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77E46-363D-1A33-107A-989D3733205A}"/>
              </a:ext>
            </a:extLst>
          </p:cNvPr>
          <p:cNvSpPr txBox="1"/>
          <p:nvPr/>
        </p:nvSpPr>
        <p:spPr>
          <a:xfrm>
            <a:off x="6705600" y="55518"/>
            <a:ext cx="225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5755</TotalTime>
  <Words>1000</Words>
  <Application>Microsoft Office PowerPoint</Application>
  <PresentationFormat>화면 슬라이드 쇼(4:3)</PresentationFormat>
  <Paragraphs>204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르캉 카</cp:lastModifiedBy>
  <cp:revision>645</cp:revision>
  <dcterms:created xsi:type="dcterms:W3CDTF">2006-08-16T00:00:00Z</dcterms:created>
  <dcterms:modified xsi:type="dcterms:W3CDTF">2024-09-28T09:19:06Z</dcterms:modified>
  <cp:version/>
</cp:coreProperties>
</file>